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5" r:id="rId2"/>
  </p:sldMasterIdLst>
  <p:notesMasterIdLst>
    <p:notesMasterId r:id="rId22"/>
  </p:notesMasterIdLst>
  <p:sldIdLst>
    <p:sldId id="257" r:id="rId3"/>
    <p:sldId id="258" r:id="rId4"/>
    <p:sldId id="259" r:id="rId5"/>
    <p:sldId id="293" r:id="rId6"/>
    <p:sldId id="273" r:id="rId7"/>
    <p:sldId id="260" r:id="rId8"/>
    <p:sldId id="287" r:id="rId9"/>
    <p:sldId id="288" r:id="rId10"/>
    <p:sldId id="289" r:id="rId11"/>
    <p:sldId id="269" r:id="rId12"/>
    <p:sldId id="265" r:id="rId13"/>
    <p:sldId id="266" r:id="rId14"/>
    <p:sldId id="267" r:id="rId15"/>
    <p:sldId id="268" r:id="rId16"/>
    <p:sldId id="283" r:id="rId17"/>
    <p:sldId id="290" r:id="rId18"/>
    <p:sldId id="291" r:id="rId19"/>
    <p:sldId id="294" r:id="rId20"/>
    <p:sldId id="292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21494-581C-4743-A331-ED6C85BC970C}" type="datetimeFigureOut">
              <a:rPr lang="ru-RU" smtClean="0"/>
              <a:pPr/>
              <a:t>18.04.2016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3799AB-45F5-47DB-BFF0-746FF4C11E6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786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3799AB-45F5-47DB-BFF0-746FF4C11E69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440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446482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46483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0E1C67-D8F1-43ED-8525-B22609CD6B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217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1F8E5A-51AD-4672-BFE3-8B724735F4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851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5B9DE-485F-432E-8F82-759ED766A8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416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67812C-5283-494B-BE2B-72A48DF296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146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89DF0-FB90-49D7-B62B-5A2DD03E61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799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CA5E4B-54A7-41B1-8ACC-556449F862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467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371985-F4B9-462B-A82E-B283430892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374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8C9F54-07FF-4E61-A102-D6AE67B3DF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626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B853D-981B-4103-A48B-F2D030D29A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510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450F2E-E7E5-47CF-A600-5A23FA1517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618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4C1DDA-0EB5-446A-8B4B-F7F32DDB50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314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445443" name="Rectangle 3"/>
            <p:cNvSpPr>
              <a:spLocks noChangeArrowheads="1"/>
            </p:cNvSpPr>
            <p:nvPr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44" name="Freeform 4"/>
            <p:cNvSpPr>
              <a:spLocks/>
            </p:cNvSpPr>
            <p:nvPr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45" name="Freeform 5"/>
            <p:cNvSpPr>
              <a:spLocks/>
            </p:cNvSpPr>
            <p:nvPr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46" name="Freeform 6"/>
            <p:cNvSpPr>
              <a:spLocks/>
            </p:cNvSpPr>
            <p:nvPr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47" name="Freeform 7"/>
            <p:cNvSpPr>
              <a:spLocks/>
            </p:cNvSpPr>
            <p:nvPr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48" name="Freeform 8"/>
            <p:cNvSpPr>
              <a:spLocks/>
            </p:cNvSpPr>
            <p:nvPr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49" name="Freeform 9"/>
            <p:cNvSpPr>
              <a:spLocks/>
            </p:cNvSpPr>
            <p:nvPr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50" name="Freeform 10"/>
            <p:cNvSpPr>
              <a:spLocks/>
            </p:cNvSpPr>
            <p:nvPr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51" name="Freeform 11"/>
            <p:cNvSpPr>
              <a:spLocks/>
            </p:cNvSpPr>
            <p:nvPr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52" name="Freeform 12"/>
            <p:cNvSpPr>
              <a:spLocks/>
            </p:cNvSpPr>
            <p:nvPr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53" name="Freeform 13"/>
            <p:cNvSpPr>
              <a:spLocks/>
            </p:cNvSpPr>
            <p:nvPr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54" name="Freeform 14"/>
            <p:cNvSpPr>
              <a:spLocks/>
            </p:cNvSpPr>
            <p:nvPr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55" name="Freeform 15"/>
            <p:cNvSpPr>
              <a:spLocks/>
            </p:cNvSpPr>
            <p:nvPr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56" name="Freeform 16"/>
            <p:cNvSpPr>
              <a:spLocks/>
            </p:cNvSpPr>
            <p:nvPr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  <p:sp>
          <p:nvSpPr>
            <p:cNvPr id="445457" name="Freeform 17"/>
            <p:cNvSpPr>
              <a:spLocks/>
            </p:cNvSpPr>
            <p:nvPr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>
                <a:cs typeface="+mn-cs"/>
              </a:endParaRPr>
            </a:p>
          </p:txBody>
        </p:sp>
      </p:grpSp>
      <p:sp>
        <p:nvSpPr>
          <p:cNvPr id="445458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45459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5460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5461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cs typeface="+mn-cs"/>
              </a:defRPr>
            </a:lvl1pPr>
          </a:lstStyle>
          <a:p>
            <a:pPr>
              <a:defRPr/>
            </a:pPr>
            <a:fld id="{4C9534E9-633C-483F-99CF-81733935AC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45462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8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2188094"/>
            <a:ext cx="4896544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Мы согреваем душу от души,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Когда кому-то горя очень много.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Быть может это качество от Бога,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Длиною в человеческую жизнь</a:t>
            </a:r>
            <a:r>
              <a:rPr lang="ru-RU" sz="2400" b="1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…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Мы согреваем душу от души-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Глаза в глаза, как будто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Verdana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застывая.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Одну секунду </a:t>
            </a:r>
            <a:r>
              <a:rPr lang="ru-RU" sz="2400" b="1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 </a:t>
            </a:r>
            <a:r>
              <a:rPr kumimoji="0" lang="ru-RU" sz="2800" b="1" i="1" u="sng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Verdana" pitchFamily="34" charset="0"/>
                <a:cs typeface="Times New Roman" pitchFamily="18" charset="0"/>
              </a:rPr>
              <a:t>СО-переживая</a:t>
            </a:r>
            <a:r>
              <a:rPr kumimoji="0" lang="ru-RU" sz="2800" b="1" i="1" u="sng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Verdana" pitchFamily="34" charset="0"/>
                <a:cs typeface="Times New Roman" pitchFamily="18" charset="0"/>
              </a:rPr>
              <a:t>,</a:t>
            </a:r>
            <a:endParaRPr kumimoji="0" lang="ru-RU" sz="2800" b="1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М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Verdana" pitchFamily="34" charset="0"/>
                <a:cs typeface="Times New Roman" pitchFamily="18" charset="0"/>
              </a:rPr>
              <a:t>ы лучшее возможно совершим!</a:t>
            </a:r>
          </a:p>
        </p:txBody>
      </p:sp>
      <p:pic>
        <p:nvPicPr>
          <p:cNvPr id="1029" name="Picture 5" descr="C:\Users\Вера\Desktop\сопережив-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93576"/>
            <a:ext cx="3888432" cy="3744416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857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685800" y="476673"/>
            <a:ext cx="7772400" cy="1512167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Какие   чувства  у  вас  вызвали   эти  картины</a:t>
            </a: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683568" y="2204864"/>
            <a:ext cx="7920880" cy="3361928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Жалость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Страх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Веселье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Надежда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Чувство   справедливости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Желание  помочь,  спасти</a:t>
            </a: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Вы 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СОпереживали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героям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Tm="8939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 sz="quarter"/>
          </p:nvPr>
        </p:nvSpPr>
        <p:spPr>
          <a:xfrm>
            <a:off x="685800" y="1768475"/>
            <a:ext cx="7772400" cy="2524621"/>
          </a:xfrm>
        </p:spPr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Какими  выразительными  средствами   пользовались  художники  для  передачи  чувств</a:t>
            </a: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Tm="4165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&amp;Ocy;&amp;pcy;&amp;yacy;&amp;tcy;&amp;softcy; &amp;dcy;&amp;vcy;&amp;ocy;&amp;jcy;&amp;kcy;&amp;acy;. 1952.  - &amp;Rcy;&amp;iecy;&amp;shcy;&amp;iecy;&amp;tcy;&amp;ncy;&amp;icy;&amp;kcy;&amp;ocy;&amp;vcy; &amp;Fcy;&amp;iecy;&amp;dcy;&amp;ocy;&amp;rcy; &amp;Pcy;&amp;acy;&amp;vcy;&amp;lcy;&amp;ocy;&amp;vcy;&amp;icy;&amp;ch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2694573" cy="3016312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32656"/>
            <a:ext cx="4827676" cy="3203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764632"/>
            <a:ext cx="3816424" cy="2823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760840"/>
            <a:ext cx="2308952" cy="2827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Tm="13010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 sz="quarter"/>
          </p:nvPr>
        </p:nvSpPr>
        <p:spPr>
          <a:xfrm>
            <a:off x="685800" y="260649"/>
            <a:ext cx="7772400" cy="1440159"/>
          </a:xfrm>
        </p:spPr>
        <p:txBody>
          <a:bodyPr/>
          <a:lstStyle/>
          <a:p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Художники  для  передачи  чувств  используют</a:t>
            </a:r>
            <a:r>
              <a:rPr lang="en-US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sz="quarter" idx="1"/>
          </p:nvPr>
        </p:nvSpPr>
        <p:spPr>
          <a:xfrm>
            <a:off x="1371600" y="1916832"/>
            <a:ext cx="6400800" cy="576064"/>
          </a:xfrm>
        </p:spPr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Сюжет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Композицию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Цвет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Контраст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Освещение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Поза,  движение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Мимика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и другое…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Tm="9173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67544" y="620688"/>
            <a:ext cx="8136904" cy="5475312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Русские художники оставили нам богатое культурное наследие. 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Каждый художник по-своему воплотил в своем произведении человеческие чувства. 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Каждый сюжет – это своеобразная книга о жизни человека и общества в целом</a:t>
            </a:r>
            <a:r>
              <a:rPr lang="ru-RU" dirty="0" smtClean="0"/>
              <a:t>. 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  вам  предлагается  создать 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ransition spd="med" advClick="0" advTm="8000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76672"/>
            <a:ext cx="849694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изобразительное  сочинение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на  тему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«СОПЕРЕЖИВАНИЕ»</a:t>
            </a:r>
          </a:p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Удачи вам!</a:t>
            </a:r>
            <a:endParaRPr lang="ru-RU" sz="4000" dirty="0"/>
          </a:p>
        </p:txBody>
      </p:sp>
    </p:spTree>
  </p:cSld>
  <p:clrMapOvr>
    <a:masterClrMapping/>
  </p:clrMapOvr>
  <p:transition spd="med" advClick="0" advTm="4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2304256" cy="547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5" y="188639"/>
            <a:ext cx="2671739" cy="547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3" y="188638"/>
            <a:ext cx="2430245" cy="547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5713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2507084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162" y="522185"/>
            <a:ext cx="2382696" cy="4995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52533"/>
            <a:ext cx="2520280" cy="513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248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7848872" cy="5886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596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Спасибо за внимание,</a:t>
            </a:r>
          </a:p>
          <a:p>
            <a:pPr marL="0" indent="0" algn="ctr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за плодотворную работу!</a:t>
            </a:r>
          </a:p>
          <a:p>
            <a:pPr marL="0" indent="0" algn="ctr">
              <a:buNone/>
            </a:pP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32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 такое  сопереживание</a:t>
            </a:r>
            <a:r>
              <a:rPr lang="en-US" dirty="0" smtClean="0">
                <a:solidFill>
                  <a:schemeClr val="tx1"/>
                </a:solidFill>
              </a:rPr>
              <a:t>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700808"/>
            <a:ext cx="79208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Char char="-"/>
            </a:pP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это  понимание,  что  чувствует  другой,   ощущение  того, что  происходит   во  внутреннем  мире   другого  человека. </a:t>
            </a:r>
          </a:p>
          <a:p>
            <a:pPr algn="ctr"/>
            <a:endParaRPr lang="ru-RU" sz="32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Сопереживание     учит  нас   совершать  добрые  и  нужные  поступки,  объединяет   людей.</a:t>
            </a:r>
            <a:endParaRPr lang="ru-RU" sz="3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8112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548680"/>
            <a:ext cx="8301608" cy="200709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Сопереживание – великая  тема    искусства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2852936"/>
            <a:ext cx="82089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  древнейших  времён  искусство   стремилось   вызвать   сопереживание  зрителя ,  развить  эту  способность  души.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Tm="5772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Цель урока: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рассмотреть картины художников, писавших про горе, несчастья людей;</a:t>
            </a:r>
          </a:p>
          <a:p>
            <a:r>
              <a:rPr lang="ru-RU" b="1" dirty="0"/>
              <a:t>-понять, как и через что художники выражают то, о чем хотят </a:t>
            </a:r>
            <a:r>
              <a:rPr lang="ru-RU" b="1" dirty="0" smtClean="0"/>
              <a:t>рассказать;</a:t>
            </a:r>
            <a:endParaRPr lang="ru-RU" b="1" dirty="0"/>
          </a:p>
          <a:p>
            <a:r>
              <a:rPr lang="ru-RU" b="1" dirty="0"/>
              <a:t>-суметь через рисунок выразить свои чувства.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928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2132856"/>
            <a:ext cx="8568952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В  искусстве  художник  стремится     выразить свои  чувства , переживания</a:t>
            </a:r>
          </a:p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  поделиться     с  нами </a:t>
            </a:r>
            <a:r>
              <a:rPr lang="en-US" sz="4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b="1" dirty="0"/>
          </a:p>
        </p:txBody>
      </p:sp>
    </p:spTree>
    <p:custDataLst>
      <p:tags r:id="rId1"/>
    </p:custDataLst>
  </p:cSld>
  <p:clrMapOvr>
    <a:masterClrMapping/>
  </p:clrMapOvr>
  <p:transition spd="med" advClick="0" advTm="4492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55576" y="404664"/>
            <a:ext cx="8496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Решетников Ф.П. «Опять двойка»</a:t>
            </a:r>
          </a:p>
        </p:txBody>
      </p:sp>
      <p:pic>
        <p:nvPicPr>
          <p:cNvPr id="1028" name="Picture 4" descr="&amp;Ocy;&amp;pcy;&amp;yacy;&amp;tcy;&amp;softcy; &amp;dcy;&amp;vcy;&amp;ocy;&amp;jcy;&amp;kcy;&amp;acy;. 1952.  - &amp;Rcy;&amp;iecy;&amp;shcy;&amp;iecy;&amp;tcy;&amp;ncy;&amp;icy;&amp;kcy;&amp;ocy;&amp;vcy; &amp;Fcy;&amp;iecy;&amp;dcy;&amp;ocy;&amp;rcy; &amp;Pcy;&amp;acy;&amp;vcy;&amp;lcy;&amp;ocy;&amp;vcy;&amp;icy;&amp;ch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073328"/>
            <a:ext cx="5330747" cy="5700192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6115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«Тройка»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В.Перов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38091"/>
            <a:ext cx="8568952" cy="5683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028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«Мальчик и собака»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80728"/>
            <a:ext cx="7776864" cy="5755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995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«Сочувствие»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873403"/>
            <a:ext cx="4861126" cy="5949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760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"/>
</p:tagLst>
</file>

<file path=ppt/theme/theme1.xml><?xml version="1.0" encoding="utf-8"?>
<a:theme xmlns:a="http://schemas.openxmlformats.org/drawingml/2006/main" name="Teamwork design template">
  <a:themeElements>
    <a:clrScheme name="Office Theme 4">
      <a:dk1>
        <a:srgbClr val="006E6B"/>
      </a:dk1>
      <a:lt1>
        <a:srgbClr val="FFFFFF"/>
      </a:lt1>
      <a:dk2>
        <a:srgbClr val="006666"/>
      </a:dk2>
      <a:lt2>
        <a:srgbClr val="B9EFEE"/>
      </a:lt2>
      <a:accent1>
        <a:srgbClr val="33CCCC"/>
      </a:accent1>
      <a:accent2>
        <a:srgbClr val="6AB475"/>
      </a:accent2>
      <a:accent3>
        <a:srgbClr val="AAB8B8"/>
      </a:accent3>
      <a:accent4>
        <a:srgbClr val="DADADA"/>
      </a:accent4>
      <a:accent5>
        <a:srgbClr val="ADE2E2"/>
      </a:accent5>
      <a:accent6>
        <a:srgbClr val="5FA369"/>
      </a:accent6>
      <a:hlink>
        <a:srgbClr val="00FF99"/>
      </a:hlink>
      <a:folHlink>
        <a:srgbClr val="CCFF66"/>
      </a:folHlink>
    </a:clrScheme>
    <a:fontScheme name="Office Theme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Office Theme 1">
        <a:dk1>
          <a:srgbClr val="000078"/>
        </a:dk1>
        <a:lt1>
          <a:srgbClr val="FFFFFF"/>
        </a:lt1>
        <a:dk2>
          <a:srgbClr val="000066"/>
        </a:dk2>
        <a:lt2>
          <a:srgbClr val="CCECFF"/>
        </a:lt2>
        <a:accent1>
          <a:srgbClr val="0099CC"/>
        </a:accent1>
        <a:accent2>
          <a:srgbClr val="008080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007373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A6"/>
        </a:dk1>
        <a:lt1>
          <a:srgbClr val="FFFFFF"/>
        </a:lt1>
        <a:dk2>
          <a:srgbClr val="000099"/>
        </a:dk2>
        <a:lt2>
          <a:srgbClr val="CCFFFF"/>
        </a:lt2>
        <a:accent1>
          <a:srgbClr val="00CCFF"/>
        </a:accent1>
        <a:accent2>
          <a:srgbClr val="FFE701"/>
        </a:accent2>
        <a:accent3>
          <a:srgbClr val="AAAACA"/>
        </a:accent3>
        <a:accent4>
          <a:srgbClr val="DADADA"/>
        </a:accent4>
        <a:accent5>
          <a:srgbClr val="AAE2FF"/>
        </a:accent5>
        <a:accent6>
          <a:srgbClr val="E7D101"/>
        </a:accent6>
        <a:hlink>
          <a:srgbClr val="FFCC66"/>
        </a:hlink>
        <a:folHlink>
          <a:srgbClr val="00CA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E0EBF6"/>
        </a:lt1>
        <a:dk2>
          <a:srgbClr val="77A4AF"/>
        </a:dk2>
        <a:lt2>
          <a:srgbClr val="F3F7FB"/>
        </a:lt2>
        <a:accent1>
          <a:srgbClr val="B9C4D7"/>
        </a:accent1>
        <a:accent2>
          <a:srgbClr val="B1A1C5"/>
        </a:accent2>
        <a:accent3>
          <a:srgbClr val="EDF3FA"/>
        </a:accent3>
        <a:accent4>
          <a:srgbClr val="000000"/>
        </a:accent4>
        <a:accent5>
          <a:srgbClr val="D9DEE8"/>
        </a:accent5>
        <a:accent6>
          <a:srgbClr val="A091B2"/>
        </a:accent6>
        <a:hlink>
          <a:srgbClr val="3F2FB5"/>
        </a:hlink>
        <a:folHlink>
          <a:srgbClr val="3189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6E6B"/>
        </a:dk1>
        <a:lt1>
          <a:srgbClr val="FFFFFF"/>
        </a:lt1>
        <a:dk2>
          <a:srgbClr val="006666"/>
        </a:dk2>
        <a:lt2>
          <a:srgbClr val="B9EFEE"/>
        </a:lt2>
        <a:accent1>
          <a:srgbClr val="33CCCC"/>
        </a:accent1>
        <a:accent2>
          <a:srgbClr val="6AB475"/>
        </a:accent2>
        <a:accent3>
          <a:srgbClr val="AAB8B8"/>
        </a:accent3>
        <a:accent4>
          <a:srgbClr val="DADADA"/>
        </a:accent4>
        <a:accent5>
          <a:srgbClr val="ADE2E2"/>
        </a:accent5>
        <a:accent6>
          <a:srgbClr val="5FA369"/>
        </a:accent6>
        <a:hlink>
          <a:srgbClr val="00FF99"/>
        </a:hlink>
        <a:folHlink>
          <a:srgbClr val="CC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5">
        <a:dk1>
          <a:srgbClr val="8ABA8D"/>
        </a:dk1>
        <a:lt1>
          <a:srgbClr val="FFFFFF"/>
        </a:lt1>
        <a:dk2>
          <a:srgbClr val="6FB56D"/>
        </a:dk2>
        <a:lt2>
          <a:srgbClr val="DCF1F4"/>
        </a:lt2>
        <a:accent1>
          <a:srgbClr val="2E7E2E"/>
        </a:accent1>
        <a:accent2>
          <a:srgbClr val="25735D"/>
        </a:accent2>
        <a:accent3>
          <a:srgbClr val="BBD7BA"/>
        </a:accent3>
        <a:accent4>
          <a:srgbClr val="DADADA"/>
        </a:accent4>
        <a:accent5>
          <a:srgbClr val="ADC0AD"/>
        </a:accent5>
        <a:accent6>
          <a:srgbClr val="206853"/>
        </a:accent6>
        <a:hlink>
          <a:srgbClr val="FFFF00"/>
        </a:hlink>
        <a:folHlink>
          <a:srgbClr val="FFF4B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400"/>
        </a:dk1>
        <a:lt1>
          <a:srgbClr val="FFFFFF"/>
        </a:lt1>
        <a:dk2>
          <a:srgbClr val="004800"/>
        </a:dk2>
        <a:lt2>
          <a:srgbClr val="D6D8C0"/>
        </a:lt2>
        <a:accent1>
          <a:srgbClr val="339933"/>
        </a:accent1>
        <a:accent2>
          <a:srgbClr val="7D8C70"/>
        </a:accent2>
        <a:accent3>
          <a:srgbClr val="AAB1AA"/>
        </a:accent3>
        <a:accent4>
          <a:srgbClr val="DADADA"/>
        </a:accent4>
        <a:accent5>
          <a:srgbClr val="ADCAAD"/>
        </a:accent5>
        <a:accent6>
          <a:srgbClr val="717E65"/>
        </a:accent6>
        <a:hlink>
          <a:srgbClr val="CCCC00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5F0BD"/>
        </a:lt1>
        <a:dk2>
          <a:srgbClr val="BD9D69"/>
        </a:dk2>
        <a:lt2>
          <a:srgbClr val="FFFFCC"/>
        </a:lt2>
        <a:accent1>
          <a:srgbClr val="CDBB77"/>
        </a:accent1>
        <a:accent2>
          <a:srgbClr val="F8EBD0"/>
        </a:accent2>
        <a:accent3>
          <a:srgbClr val="F9F6DB"/>
        </a:accent3>
        <a:accent4>
          <a:srgbClr val="000000"/>
        </a:accent4>
        <a:accent5>
          <a:srgbClr val="E3DABD"/>
        </a:accent5>
        <a:accent6>
          <a:srgbClr val="E1D5BC"/>
        </a:accent6>
        <a:hlink>
          <a:srgbClr val="FF9900"/>
        </a:hlink>
        <a:folHlink>
          <a:srgbClr val="C64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0000"/>
        </a:dk1>
        <a:lt1>
          <a:srgbClr val="E2DDD4"/>
        </a:lt1>
        <a:dk2>
          <a:srgbClr val="000000"/>
        </a:dk2>
        <a:lt2>
          <a:srgbClr val="EFEBE3"/>
        </a:lt2>
        <a:accent1>
          <a:srgbClr val="F2F2F2"/>
        </a:accent1>
        <a:accent2>
          <a:srgbClr val="C4AD74"/>
        </a:accent2>
        <a:accent3>
          <a:srgbClr val="EEEBE6"/>
        </a:accent3>
        <a:accent4>
          <a:srgbClr val="000000"/>
        </a:accent4>
        <a:accent5>
          <a:srgbClr val="F7F7F7"/>
        </a:accent5>
        <a:accent6>
          <a:srgbClr val="B19C68"/>
        </a:accent6>
        <a:hlink>
          <a:srgbClr val="A46032"/>
        </a:hlink>
        <a:folHlink>
          <a:srgbClr val="8F8E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9">
        <a:dk1>
          <a:srgbClr val="8A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5831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4AD"/>
        </a:accent5>
        <a:accent6>
          <a:srgbClr val="B24B36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3CECA77-5E6E-40C2-B82D-CA0D500B51A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10947</TotalTime>
  <Words>283</Words>
  <Application>Microsoft Office PowerPoint</Application>
  <PresentationFormat>Экран (4:3)</PresentationFormat>
  <Paragraphs>60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Teamwork design template</vt:lpstr>
      <vt:lpstr>Презентация PowerPoint</vt:lpstr>
      <vt:lpstr>Что  такое  сопереживание?</vt:lpstr>
      <vt:lpstr>Сопереживание – великая  тема    искусства</vt:lpstr>
      <vt:lpstr>Цель урока:</vt:lpstr>
      <vt:lpstr>Презентация PowerPoint</vt:lpstr>
      <vt:lpstr>Презентация PowerPoint</vt:lpstr>
      <vt:lpstr>«Тройка» В.Перов</vt:lpstr>
      <vt:lpstr>«Мальчик и собака»</vt:lpstr>
      <vt:lpstr>«Сочувствие»</vt:lpstr>
      <vt:lpstr>Какие   чувства  у  вас  вызвали   эти  картины?</vt:lpstr>
      <vt:lpstr>Какими  выразительными  средствами   пользовались  художники  для  передачи  чувств?</vt:lpstr>
      <vt:lpstr>Презентация PowerPoint</vt:lpstr>
      <vt:lpstr>  Художники  для  передачи  чувств  используют: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Вера</dc:creator>
  <cp:lastModifiedBy>User</cp:lastModifiedBy>
  <cp:revision>183</cp:revision>
  <cp:lastPrinted>1601-01-01T00:00:00Z</cp:lastPrinted>
  <dcterms:created xsi:type="dcterms:W3CDTF">2013-11-12T18:10:45Z</dcterms:created>
  <dcterms:modified xsi:type="dcterms:W3CDTF">2016-04-17T19:05:45Z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TC102037961049</vt:lpwstr>
  </property>
</Properties>
</file>